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95" r:id="rId2"/>
    <p:sldId id="297" r:id="rId3"/>
    <p:sldId id="259" r:id="rId4"/>
    <p:sldId id="279" r:id="rId5"/>
    <p:sldId id="281" r:id="rId6"/>
    <p:sldId id="282" r:id="rId7"/>
    <p:sldId id="283" r:id="rId8"/>
    <p:sldId id="288" r:id="rId9"/>
    <p:sldId id="265" r:id="rId10"/>
    <p:sldId id="296" r:id="rId11"/>
    <p:sldId id="285" r:id="rId12"/>
    <p:sldId id="286" r:id="rId13"/>
    <p:sldId id="287" r:id="rId14"/>
    <p:sldId id="264" r:id="rId15"/>
    <p:sldId id="299" r:id="rId16"/>
    <p:sldId id="289" r:id="rId17"/>
    <p:sldId id="298" r:id="rId18"/>
    <p:sldId id="290" r:id="rId19"/>
    <p:sldId id="291" r:id="rId20"/>
    <p:sldId id="292" r:id="rId21"/>
    <p:sldId id="293" r:id="rId22"/>
    <p:sldId id="294" r:id="rId23"/>
    <p:sldId id="278" r:id="rId24"/>
    <p:sldId id="276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88408" autoAdjust="0"/>
  </p:normalViewPr>
  <p:slideViewPr>
    <p:cSldViewPr snapToGrid="0">
      <p:cViewPr varScale="1">
        <p:scale>
          <a:sx n="83" d="100"/>
          <a:sy n="83" d="100"/>
        </p:scale>
        <p:origin x="13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5B46E-B3FC-4A4C-864A-E361BD94CE6D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66DCC-67EF-48C8-96F5-6E437337F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9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EA899-2B44-4B2E-AEBB-E05F022574C0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5D78D-B647-482D-9B54-2A3EB3D5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7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2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Terrible stereotypes</a:t>
            </a:r>
            <a:r>
              <a:rPr lang="en-US" baseline="0" dirty="0" smtClean="0"/>
              <a:t> of programmers – it’s just another profession nowadays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2365F-5840-4130-93AC-D231A8FCF9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5D78D-B647-482D-9B54-2A3EB3D511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3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6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18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48200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38912"/>
            <a:ext cx="84052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33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FCA4B55D-529E-4439-91AC-D37794C0D9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 dirty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67689" y="-2231"/>
            <a:ext cx="1276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CSE120</a:t>
            </a:r>
            <a:r>
              <a:rPr lang="en-US" sz="900" b="0" i="0" baseline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, </a:t>
            </a:r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Winter 2019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17025" y="-2231"/>
            <a:ext cx="1309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i="0" dirty="0" smtClean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L26:  Course Wrap-Up</a:t>
            </a:r>
            <a:endParaRPr lang="en-US" sz="900" b="0" i="0" dirty="0" smtClean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hyperlink" Target="https://www.nytimes.com/2019/03/09/science/telemedicine-ethical-issues.html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_9td5mZZXlueALiyDL5YjD-EsSHT8WCS8HQmVjMAzZk/edit?usp=sharing" TargetMode="External"/><Relationship Id="rId2" Type="http://schemas.openxmlformats.org/officeDocument/2006/relationships/hyperlink" Target="https://www.cs.washington.edu/academics/ugrad/overview/intro-cours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w.iasystem.org/survey/20467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ed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hyperlink" Target="https://www.google.com/edu/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ashington.edu/acm/" TargetMode="External"/><Relationship Id="rId2" Type="http://schemas.openxmlformats.org/officeDocument/2006/relationships/hyperlink" Target="https://www.washington.edu/undergradresearch/students/fi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ents.washington.edu/woof3d/" TargetMode="External"/><Relationship Id="rId5" Type="http://schemas.openxmlformats.org/officeDocument/2006/relationships/hyperlink" Target="https://www.huskyrobotics.me/" TargetMode="External"/><Relationship Id="rId4" Type="http://schemas.openxmlformats.org/officeDocument/2006/relationships/hyperlink" Target="http://www.cs.washington.edu/research/a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rorservice.org/sites/gutenberg.org/2/7/9/2/27922/27922-h/images/image_011.jpg" TargetMode="External"/><Relationship Id="rId4" Type="http://schemas.openxmlformats.org/officeDocument/2006/relationships/hyperlink" Target="http://cdn.imgs.tuts.dragoart.com/how-to-draw-a-realistic-landscape-draw-realistic-mountains_1_000000010322_5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04800" y="304800"/>
            <a:ext cx="7772400" cy="1470025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/>
              <a:t>Course Wrap-Up</a:t>
            </a:r>
            <a:br>
              <a:rPr lang="en-US" dirty="0" smtClean="0"/>
            </a:br>
            <a:r>
              <a:rPr lang="en-US" sz="2000" b="0" dirty="0" smtClean="0"/>
              <a:t>CSE 120 Winter </a:t>
            </a:r>
            <a:r>
              <a:rPr lang="en-US" sz="2000" b="0" dirty="0" smtClean="0"/>
              <a:t>2019</a:t>
            </a:r>
            <a:endParaRPr lang="en-US" sz="2000" b="0" dirty="0" smtClean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1737360"/>
            <a:ext cx="8366760" cy="109728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Instructor: 	Teaching Assistants:</a:t>
            </a:r>
          </a:p>
          <a:p>
            <a:pPr algn="l"/>
            <a:r>
              <a:rPr lang="en-US" sz="2000" dirty="0"/>
              <a:t>Justin Hsia	Ann Shan, 	</a:t>
            </a:r>
            <a:r>
              <a:rPr lang="en-US" sz="2000" dirty="0" err="1"/>
              <a:t>Eunia</a:t>
            </a:r>
            <a:r>
              <a:rPr lang="en-US" sz="2000" dirty="0"/>
              <a:t> Lee, 	Pei Lee Yap, </a:t>
            </a:r>
            <a:br>
              <a:rPr lang="en-US" sz="2000" dirty="0"/>
            </a:br>
            <a:r>
              <a:rPr lang="en-US" sz="2000" dirty="0"/>
              <a:t>		Sam Wolfson, 	Travis </a:t>
            </a:r>
            <a:r>
              <a:rPr lang="en-US" sz="2000" dirty="0" err="1"/>
              <a:t>McGaha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8930" y="3017520"/>
            <a:ext cx="8412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Doctor on Video Screen Told a Man He Was Near Death, Leaving Relatives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Aghast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“[T]he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was furious that Mr. Quintana was told via video conference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have long to live.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Telemedicine is an increasingly popular tool in the health care industry.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expanding access to care in rural areas while also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to communicate with specialists they would not ordinarily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reach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situations…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doctors were communicating sensitive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end-of-life treatment, health care providers may have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approach in response to patients and their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families.”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  <a:hlinkClick r:id="rId5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www.nytimes.com/2019/03/09/science/telemedicine-ethical-issues.html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b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ttps://static01.nyt.com/images/2019/03/09/us/09xp-telemedicine/merlin_151837287_a7330de0-7fe8-4f94-b15b-b6f4e2dcf738-articleLarge.jpg?quality=75&amp;auto=webp&amp;disable=upscal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1" t="9940" b="6996"/>
          <a:stretch/>
        </p:blipFill>
        <p:spPr bwMode="auto">
          <a:xfrm>
            <a:off x="7573992" y="3544497"/>
            <a:ext cx="1570008" cy="273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impact on our lives and society as a </a:t>
            </a:r>
            <a:r>
              <a:rPr lang="en-US" dirty="0" smtClean="0"/>
              <a:t>whole</a:t>
            </a:r>
          </a:p>
          <a:p>
            <a:pPr lvl="2"/>
            <a:endParaRPr lang="en-US" dirty="0"/>
          </a:p>
          <a:p>
            <a:r>
              <a:rPr lang="en-US" dirty="0" smtClean="0"/>
              <a:t>Increasingly useful for </a:t>
            </a:r>
            <a:r>
              <a:rPr lang="en-US" i="1" dirty="0" smtClean="0"/>
              <a:t>all</a:t>
            </a:r>
            <a:r>
              <a:rPr lang="en-US" dirty="0" smtClean="0"/>
              <a:t> fields of study and areas of employment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Farmer – machines to help farm, drones for pesticides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Chef – analyze customer data: popular dishes, hours, etc.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Street Performers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Dancer, Gymnast – monitor and evaluate performance, diet, etc.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3064C-9D47-47A0-9DF7-65782A2155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 Your Future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and its data are inescapable</a:t>
            </a:r>
          </a:p>
          <a:p>
            <a:pPr lvl="1"/>
            <a:r>
              <a:rPr lang="en-US" dirty="0" smtClean="0"/>
              <a:t>You generate “digital footprints” all the time</a:t>
            </a:r>
          </a:p>
          <a:p>
            <a:pPr lvl="2"/>
            <a:endParaRPr lang="en-US" dirty="0"/>
          </a:p>
          <a:p>
            <a:r>
              <a:rPr lang="en-US" dirty="0" smtClean="0"/>
              <a:t>Computing is a regular part of </a:t>
            </a:r>
            <a:r>
              <a:rPr lang="en-US" i="1" dirty="0" smtClean="0"/>
              <a:t>every</a:t>
            </a:r>
            <a:r>
              <a:rPr lang="en-US" dirty="0" smtClean="0"/>
              <a:t> job</a:t>
            </a:r>
          </a:p>
          <a:p>
            <a:pPr lvl="1"/>
            <a:r>
              <a:rPr lang="en-US" dirty="0" smtClean="0"/>
              <a:t>Use computers and computational tools</a:t>
            </a:r>
          </a:p>
          <a:p>
            <a:pPr lvl="1"/>
            <a:r>
              <a:rPr lang="en-US" dirty="0" smtClean="0"/>
              <a:t>Generate and process data</a:t>
            </a:r>
          </a:p>
          <a:p>
            <a:pPr lvl="1"/>
            <a:r>
              <a:rPr lang="en-US" dirty="0" smtClean="0"/>
              <a:t>Dealing with IT people</a:t>
            </a:r>
          </a:p>
          <a:p>
            <a:pPr lvl="1"/>
            <a:r>
              <a:rPr lang="en-US" dirty="0" smtClean="0"/>
              <a:t>Understanding the computation portion of projects</a:t>
            </a:r>
          </a:p>
          <a:p>
            <a:pPr lvl="2"/>
            <a:endParaRPr lang="en-US" dirty="0"/>
          </a:p>
          <a:p>
            <a:r>
              <a:rPr lang="en-US" dirty="0" smtClean="0"/>
              <a:t>Our goal is to help you make sense of the “Digital Age” that we now all live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3064C-9D47-47A0-9DF7-65782A2155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programming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computational thinking</a:t>
                </a:r>
              </a:p>
              <a:p>
                <a:pPr lvl="1"/>
                <a:r>
                  <a:rPr lang="en-US" i="1" dirty="0" smtClean="0"/>
                  <a:t>Computational thinking </a:t>
                </a:r>
                <a:r>
                  <a:rPr lang="en-US" dirty="0" smtClean="0"/>
                  <a:t>is knowing how to break down and solve a problem in a way that a computer can do it</a:t>
                </a:r>
              </a:p>
              <a:p>
                <a:pPr lvl="1"/>
                <a:r>
                  <a:rPr lang="en-US" i="1" dirty="0" smtClean="0"/>
                  <a:t>Programming</a:t>
                </a:r>
                <a:r>
                  <a:rPr lang="en-US" dirty="0" smtClean="0"/>
                  <a:t> is the tool you use to execute your solution</a:t>
                </a:r>
              </a:p>
              <a:p>
                <a:pPr lvl="1"/>
                <a:r>
                  <a:rPr lang="en-US" dirty="0" smtClean="0"/>
                  <a:t>We use programming in this course as a way of teaching computational thinking</a:t>
                </a:r>
              </a:p>
              <a:p>
                <a:pPr lvl="2"/>
                <a:endParaRPr lang="en-US" dirty="0" smtClean="0"/>
              </a:p>
              <a:p>
                <a:r>
                  <a:rPr lang="en-US" dirty="0" smtClean="0"/>
                  <a:t>Can be learned, just like any other skill</a:t>
                </a:r>
              </a:p>
              <a:p>
                <a:pPr lvl="1"/>
                <a:r>
                  <a:rPr lang="en-US" dirty="0" smtClean="0"/>
                  <a:t>It’s not black magic; there’s no such thing as a “coding gene”</a:t>
                </a:r>
              </a:p>
              <a:p>
                <a:pPr lvl="1"/>
                <a:r>
                  <a:rPr lang="en-US" dirty="0" smtClean="0"/>
                  <a:t>Yes, at first it may be challenging and mind-bending – just like learning your first non-native language</a:t>
                </a:r>
              </a:p>
              <a:p>
                <a:pPr lvl="1"/>
                <a:r>
                  <a:rPr lang="en-US" dirty="0" smtClean="0"/>
                  <a:t>My hope is that you will think differently after this course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91" t="-1103" r="-58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3064C-9D47-47A0-9DF7-65782A2155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Ideas of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Exposure to a broad range of topics in computer science</a:t>
            </a:r>
          </a:p>
          <a:p>
            <a:pPr lvl="1"/>
            <a:r>
              <a:rPr lang="en-US" dirty="0" smtClean="0"/>
              <a:t>Not going to dive into the details</a:t>
            </a:r>
          </a:p>
          <a:p>
            <a:pPr lvl="1"/>
            <a:r>
              <a:rPr lang="en-US" dirty="0" smtClean="0"/>
              <a:t>These are the motivations &amp; the applications for programming (the tool)</a:t>
            </a:r>
          </a:p>
          <a:p>
            <a:pPr lvl="1"/>
            <a:r>
              <a:rPr lang="en-US" dirty="0" smtClean="0"/>
              <a:t>Focus on what to be aware of to navigate the digital world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Goal:  </a:t>
            </a:r>
            <a:r>
              <a:rPr lang="en-US" dirty="0" smtClean="0">
                <a:solidFill>
                  <a:srgbClr val="FF0000"/>
                </a:solidFill>
              </a:rPr>
              <a:t>become “literate” in computing </a:t>
            </a:r>
          </a:p>
          <a:p>
            <a:pPr lvl="1"/>
            <a:r>
              <a:rPr lang="en-US" dirty="0" smtClean="0"/>
              <a:t>As new innovations arise, can you read about it, understand its consequences, and </a:t>
            </a:r>
            <a:r>
              <a:rPr lang="en-US" dirty="0"/>
              <a:t>form your own opinion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course will ask you to </a:t>
            </a:r>
            <a:r>
              <a:rPr lang="en-US" i="1" dirty="0" smtClean="0"/>
              <a:t>read</a:t>
            </a:r>
            <a:r>
              <a:rPr lang="en-US" dirty="0" smtClean="0"/>
              <a:t>, </a:t>
            </a:r>
            <a:r>
              <a:rPr lang="en-US" i="1" dirty="0" smtClean="0"/>
              <a:t>discuss</a:t>
            </a:r>
            <a:r>
              <a:rPr lang="en-US" dirty="0" smtClean="0"/>
              <a:t>, and </a:t>
            </a:r>
            <a:r>
              <a:rPr lang="en-US" i="1" dirty="0" smtClean="0"/>
              <a:t>write</a:t>
            </a:r>
            <a:r>
              <a:rPr lang="en-US" dirty="0" smtClean="0"/>
              <a:t> about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3064C-9D47-47A0-9DF7-65782A2155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We’ve Learned</a:t>
            </a:r>
          </a:p>
          <a:p>
            <a:r>
              <a:rPr lang="en-US" dirty="0"/>
              <a:t>Lecture 1 </a:t>
            </a:r>
            <a:r>
              <a:rPr lang="en-US" dirty="0" smtClean="0"/>
              <a:t>Revisited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Your Future Beyond CSE120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What You’ve Made!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all done some amazing work!</a:t>
            </a:r>
          </a:p>
          <a:p>
            <a:pPr lvl="1"/>
            <a:r>
              <a:rPr lang="en-US" dirty="0" smtClean="0"/>
              <a:t>We will make a “Student Showcase” Piazza post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Make sure your files and programs are saved somewhere so you can access them later</a:t>
            </a:r>
          </a:p>
          <a:p>
            <a:pPr lvl="1"/>
            <a:r>
              <a:rPr lang="en-US" dirty="0" smtClean="0"/>
              <a:t>Can re-download from Canvas submissions if necessary</a:t>
            </a:r>
          </a:p>
          <a:p>
            <a:pPr lvl="1"/>
            <a:r>
              <a:rPr lang="en-US" dirty="0" smtClean="0"/>
              <a:t>Could be helpful as examples for future projects</a:t>
            </a:r>
          </a:p>
          <a:p>
            <a:pPr lvl="2"/>
            <a:endParaRPr lang="en-US" dirty="0"/>
          </a:p>
          <a:p>
            <a:r>
              <a:rPr lang="en-US" dirty="0" smtClean="0"/>
              <a:t>Portfolio</a:t>
            </a:r>
          </a:p>
          <a:p>
            <a:pPr lvl="1"/>
            <a:r>
              <a:rPr lang="en-US" dirty="0" smtClean="0"/>
              <a:t>Your website will remain live until you disable it or graduate</a:t>
            </a:r>
          </a:p>
          <a:p>
            <a:pPr lvl="1"/>
            <a:r>
              <a:rPr lang="en-US" dirty="0" smtClean="0"/>
              <a:t>You can download a copy of your website files using </a:t>
            </a:r>
            <a:r>
              <a:rPr lang="en-US" dirty="0" err="1" smtClean="0"/>
              <a:t>Cyberduck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Giving Back to CSE120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Enjoyed the class?  Lots of ways to help out!</a:t>
            </a:r>
          </a:p>
          <a:p>
            <a:pPr lvl="2"/>
            <a:endParaRPr lang="en-US" dirty="0" smtClean="0"/>
          </a:p>
          <a:p>
            <a:pPr lvl="1"/>
            <a:r>
              <a:rPr lang="en-US" u="sng" dirty="0" smtClean="0"/>
              <a:t>Feedback</a:t>
            </a:r>
            <a:r>
              <a:rPr lang="en-US" dirty="0" smtClean="0"/>
              <a:t>:  course </a:t>
            </a:r>
            <a:r>
              <a:rPr lang="en-US" dirty="0" err="1" smtClean="0"/>
              <a:t>eval</a:t>
            </a:r>
            <a:r>
              <a:rPr lang="en-US" dirty="0" smtClean="0"/>
              <a:t>, CS in Your Future, talk to me in OH or via email</a:t>
            </a:r>
          </a:p>
          <a:p>
            <a:pPr lvl="2"/>
            <a:endParaRPr lang="en-US" dirty="0"/>
          </a:p>
          <a:p>
            <a:pPr lvl="1"/>
            <a:r>
              <a:rPr lang="en-US" u="sng" dirty="0" smtClean="0"/>
              <a:t>Examples</a:t>
            </a:r>
            <a:r>
              <a:rPr lang="en-US" dirty="0" smtClean="0"/>
              <a:t>:  Permission to show your work to future classes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I’ll make a “Student Showcase” Piazza post later</a:t>
            </a:r>
            <a:endParaRPr lang="en-US" dirty="0" smtClean="0"/>
          </a:p>
          <a:p>
            <a:pPr lvl="2"/>
            <a:endParaRPr lang="en-US" u="sng" dirty="0" smtClean="0"/>
          </a:p>
          <a:p>
            <a:pPr lvl="1"/>
            <a:r>
              <a:rPr lang="en-US" u="sng" dirty="0" smtClean="0"/>
              <a:t>Recommendations</a:t>
            </a:r>
            <a:r>
              <a:rPr lang="en-US" dirty="0" smtClean="0"/>
              <a:t>:  CSE120 next offered in </a:t>
            </a:r>
            <a:r>
              <a:rPr lang="en-US" dirty="0" smtClean="0"/>
              <a:t>Wi20 </a:t>
            </a:r>
            <a:r>
              <a:rPr lang="en-US" dirty="0" smtClean="0"/>
              <a:t>– tell your friends!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CS courses descriptions: 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www.cs.washington.edu/academics/ugrad/overview/intro-courses</a:t>
            </a:r>
            <a:r>
              <a:rPr lang="en-US" dirty="0" smtClean="0"/>
              <a:t> 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smtClean="0"/>
              <a:t>Staff recommendations and descriptions: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docs.google.com/presentation/d/1_9td5mZZXlueALiyDL5YjD-EsSHT8WCS8HQmVjMAzZk/edit?usp=sharing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CS at UW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CSE 142 + CSE 143:  Computer Programming I/II</a:t>
            </a:r>
          </a:p>
          <a:p>
            <a:pPr lvl="1"/>
            <a:r>
              <a:rPr lang="en-US" dirty="0" smtClean="0"/>
              <a:t>Needed for declaring CSE major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CSE 160 + CSE 163:  </a:t>
            </a:r>
            <a:r>
              <a:rPr lang="en-US" dirty="0" smtClean="0"/>
              <a:t>Data </a:t>
            </a:r>
            <a:r>
              <a:rPr lang="en-US" dirty="0" smtClean="0"/>
              <a:t>Programming I/II</a:t>
            </a:r>
            <a:endParaRPr lang="en-US" dirty="0" smtClean="0"/>
          </a:p>
          <a:p>
            <a:pPr lvl="1"/>
            <a:r>
              <a:rPr lang="en-US" dirty="0" smtClean="0"/>
              <a:t>Recommended to take 142 first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CSE/STAT/INFO </a:t>
            </a:r>
            <a:r>
              <a:rPr lang="en-US" dirty="0"/>
              <a:t>180:  Intro to Data Science</a:t>
            </a:r>
          </a:p>
          <a:p>
            <a:pPr lvl="1"/>
            <a:r>
              <a:rPr lang="en-US" dirty="0" smtClean="0"/>
              <a:t>A basic math prerequisite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CSE </a:t>
            </a:r>
            <a:r>
              <a:rPr lang="en-US" dirty="0" smtClean="0"/>
              <a:t>154:  Web Programming</a:t>
            </a:r>
          </a:p>
          <a:p>
            <a:pPr lvl="1"/>
            <a:r>
              <a:rPr lang="en-US" dirty="0" smtClean="0"/>
              <a:t>Must have taken 142, 143, or 160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Implications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Informatics</a:t>
            </a:r>
          </a:p>
          <a:p>
            <a:pPr lvl="1"/>
            <a:r>
              <a:rPr lang="en-US" dirty="0" smtClean="0"/>
              <a:t>INFO 101:  Social Networking Technologies</a:t>
            </a:r>
          </a:p>
          <a:p>
            <a:pPr lvl="1"/>
            <a:r>
              <a:rPr lang="en-US" dirty="0" smtClean="0"/>
              <a:t>INFO 102:  Gender and Information Technology</a:t>
            </a:r>
          </a:p>
          <a:p>
            <a:pPr lvl="1"/>
            <a:r>
              <a:rPr lang="en-US" dirty="0" smtClean="0"/>
              <a:t>INFO 200:  Intellectual Foundations of </a:t>
            </a:r>
            <a:r>
              <a:rPr lang="en-US" dirty="0" smtClean="0"/>
              <a:t>Informatics</a:t>
            </a:r>
          </a:p>
          <a:p>
            <a:pPr lvl="1"/>
            <a:r>
              <a:rPr lang="en-US" dirty="0" smtClean="0"/>
              <a:t>INFO 270:  Calling Bullshit: Data Reasoning in a Digital World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Human Centered Design &amp; Engineering</a:t>
            </a:r>
          </a:p>
          <a:p>
            <a:pPr lvl="1"/>
            <a:r>
              <a:rPr lang="en-US" dirty="0" smtClean="0"/>
              <a:t>HCDE 210:  Explorations in Human Centered Design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smtClean="0"/>
              <a:t>code, video, and README due </a:t>
            </a:r>
            <a:r>
              <a:rPr lang="en-US" dirty="0" smtClean="0"/>
              <a:t>tonight </a:t>
            </a:r>
            <a:r>
              <a:rPr lang="en-US" dirty="0" smtClean="0"/>
              <a:t>(3/15)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Final Review: Sunday, March 17, 4-6 pm, LOW </a:t>
            </a:r>
            <a:r>
              <a:rPr lang="en-US" dirty="0" smtClean="0"/>
              <a:t>101</a:t>
            </a:r>
          </a:p>
          <a:p>
            <a:pPr lvl="1"/>
            <a:r>
              <a:rPr lang="en-US" dirty="0" smtClean="0"/>
              <a:t>Also extra office hours next week – check calendar!</a:t>
            </a:r>
            <a:endParaRPr lang="en-US" dirty="0"/>
          </a:p>
          <a:p>
            <a:r>
              <a:rPr lang="en-US" dirty="0" smtClean="0"/>
              <a:t>Final </a:t>
            </a:r>
            <a:r>
              <a:rPr lang="en-US" dirty="0" smtClean="0"/>
              <a:t>Exam: Tuesday, March 19, </a:t>
            </a:r>
            <a:r>
              <a:rPr lang="en-US" dirty="0" smtClean="0"/>
              <a:t>3-4: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0 </a:t>
            </a:r>
            <a:r>
              <a:rPr lang="en-US" dirty="0" smtClean="0"/>
              <a:t>pm, SAV 264</a:t>
            </a:r>
          </a:p>
          <a:p>
            <a:pPr lvl="1"/>
            <a:r>
              <a:rPr lang="en-US" dirty="0" smtClean="0"/>
              <a:t>Scheduled exam slot is 2:30-4:20, but exam will be </a:t>
            </a:r>
            <a:r>
              <a:rPr lang="en-US" dirty="0" smtClean="0">
                <a:solidFill>
                  <a:srgbClr val="FF0000"/>
                </a:solidFill>
              </a:rPr>
              <a:t>80</a:t>
            </a:r>
            <a:r>
              <a:rPr lang="en-US" dirty="0" smtClean="0"/>
              <a:t> </a:t>
            </a:r>
            <a:r>
              <a:rPr lang="en-US" dirty="0" smtClean="0"/>
              <a:t>min</a:t>
            </a:r>
          </a:p>
          <a:p>
            <a:pPr lvl="1"/>
            <a:r>
              <a:rPr lang="en-US" dirty="0" smtClean="0"/>
              <a:t>10% of your overall course grade</a:t>
            </a:r>
          </a:p>
          <a:p>
            <a:pPr lvl="1"/>
            <a:r>
              <a:rPr lang="en-US" dirty="0" smtClean="0"/>
              <a:t>Two sheets of notes are allowed (letter-size paper, double-sided, handwritten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Course Evaluation: 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uw.iasystem.org/survey/204670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961B-239C-4B23-9F28-0B3499D31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More CS at UW or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now somewhat programming-literate</a:t>
            </a:r>
          </a:p>
          <a:p>
            <a:pPr lvl="1"/>
            <a:r>
              <a:rPr lang="en-US" dirty="0" smtClean="0"/>
              <a:t>Can automate tasks to make your life easier</a:t>
            </a:r>
          </a:p>
          <a:p>
            <a:pPr lvl="1"/>
            <a:r>
              <a:rPr lang="en-US" dirty="0" smtClean="0"/>
              <a:t>More aware of possibilities of computing</a:t>
            </a:r>
          </a:p>
          <a:p>
            <a:pPr lvl="1"/>
            <a:r>
              <a:rPr lang="en-US" dirty="0" smtClean="0"/>
              <a:t>Easier to interact with IT/CS staff at work</a:t>
            </a:r>
          </a:p>
          <a:p>
            <a:pPr lvl="2"/>
            <a:endParaRPr lang="en-US" dirty="0"/>
          </a:p>
          <a:p>
            <a:r>
              <a:rPr lang="en-US" dirty="0" smtClean="0"/>
              <a:t>Figure out what will be most useful to you</a:t>
            </a:r>
          </a:p>
          <a:p>
            <a:pPr lvl="1"/>
            <a:r>
              <a:rPr lang="en-US" dirty="0" smtClean="0"/>
              <a:t>Some languages specific to type of work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e.g.</a:t>
            </a:r>
            <a:r>
              <a:rPr lang="en-US" dirty="0" smtClean="0"/>
              <a:t> R, MATLAB, Ruby on Rails, SQL)</a:t>
            </a:r>
          </a:p>
          <a:p>
            <a:pPr lvl="1"/>
            <a:r>
              <a:rPr lang="en-US" dirty="0" smtClean="0"/>
              <a:t>Learn on your own via the Internet: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53" y="5309430"/>
            <a:ext cx="1574359" cy="73152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" y="6205347"/>
            <a:ext cx="4403464" cy="487680"/>
          </a:xfrm>
          <a:prstGeom prst="rect">
            <a:avLst/>
          </a:prstGeom>
        </p:spPr>
      </p:pic>
      <p:pic>
        <p:nvPicPr>
          <p:cNvPr id="1026" name="Picture 2" descr="http://blog.datacamp.com/wp-content/uploads/2014/09/coursera_logo_RG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t="30298" r="9956" b="30514"/>
          <a:stretch/>
        </p:blipFill>
        <p:spPr bwMode="auto">
          <a:xfrm>
            <a:off x="1058804" y="5536717"/>
            <a:ext cx="244777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kastatic.org/images/khan-logo-vertical-transpar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76" y="4456931"/>
            <a:ext cx="130210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ode.org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76" y="5542461"/>
            <a:ext cx="1097280" cy="10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0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Most of College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Seek out experiences that lead to new experiences (</a:t>
            </a:r>
            <a:r>
              <a:rPr lang="en-US" sz="2400" i="1" dirty="0" smtClean="0"/>
              <a:t>i.e.</a:t>
            </a:r>
            <a:r>
              <a:rPr lang="en-US" sz="2400" dirty="0" smtClean="0"/>
              <a:t> that pay dividends)</a:t>
            </a:r>
          </a:p>
          <a:p>
            <a:pPr lvl="1"/>
            <a:r>
              <a:rPr lang="en-US" sz="2000" dirty="0" smtClean="0"/>
              <a:t>Build skills, interests, relationships</a:t>
            </a:r>
          </a:p>
          <a:p>
            <a:pPr lvl="1"/>
            <a:r>
              <a:rPr lang="en-US" sz="2000" dirty="0" smtClean="0"/>
              <a:t>Meet new people, join interesting clubs, go on adventures</a:t>
            </a:r>
          </a:p>
          <a:p>
            <a:pPr lvl="2"/>
            <a:endParaRPr lang="en-US" sz="1800" dirty="0"/>
          </a:p>
          <a:p>
            <a:r>
              <a:rPr lang="en-US" sz="2400" dirty="0" smtClean="0"/>
              <a:t>Don’t go it alone – find a friend group for classes</a:t>
            </a:r>
          </a:p>
          <a:p>
            <a:pPr lvl="2"/>
            <a:endParaRPr lang="en-US" sz="1800" dirty="0"/>
          </a:p>
          <a:p>
            <a:r>
              <a:rPr lang="en-US" sz="2400" dirty="0" smtClean="0"/>
              <a:t>Take advantage of educational opportunities</a:t>
            </a:r>
          </a:p>
          <a:p>
            <a:pPr lvl="1"/>
            <a:r>
              <a:rPr lang="en-US" sz="2000" b="1" dirty="0" smtClean="0"/>
              <a:t>Research</a:t>
            </a:r>
            <a:r>
              <a:rPr lang="en-US" sz="2000" b="1" dirty="0"/>
              <a:t>:</a:t>
            </a:r>
            <a:r>
              <a:rPr lang="en-US" sz="2000" dirty="0"/>
              <a:t>  </a:t>
            </a:r>
            <a:r>
              <a:rPr lang="en-US" sz="1800" dirty="0">
                <a:hlinkClick r:id="rId2"/>
              </a:rPr>
              <a:t>https://www.washington.edu/undergradresearch/students/find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 </a:t>
            </a:r>
          </a:p>
          <a:p>
            <a:pPr lvl="1"/>
            <a:r>
              <a:rPr lang="en-US" sz="2000" b="1" dirty="0" smtClean="0"/>
              <a:t>Student Groups:</a:t>
            </a:r>
            <a:r>
              <a:rPr lang="en-US" sz="2000" dirty="0" smtClean="0"/>
              <a:t>  </a:t>
            </a:r>
            <a:r>
              <a:rPr lang="en-US" sz="2000" dirty="0" smtClean="0">
                <a:hlinkClick r:id="rId3"/>
              </a:rPr>
              <a:t>ACM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4"/>
              </a:rPr>
              <a:t>Animation Research Labs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5"/>
              </a:rPr>
              <a:t>Husky Robotics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6"/>
              </a:rPr>
              <a:t>WOOF3D</a:t>
            </a:r>
            <a:r>
              <a:rPr lang="en-US" sz="2000" dirty="0" smtClean="0"/>
              <a:t>, etc.</a:t>
            </a:r>
          </a:p>
          <a:p>
            <a:pPr lvl="1"/>
            <a:r>
              <a:rPr lang="en-US" sz="2000" b="1" dirty="0" smtClean="0"/>
              <a:t>Classes:</a:t>
            </a:r>
            <a:r>
              <a:rPr lang="en-US" sz="2000" dirty="0" smtClean="0"/>
              <a:t>  non-major courses, P.E., languages, anything of interest</a:t>
            </a:r>
          </a:p>
          <a:p>
            <a:pPr lvl="2"/>
            <a:endParaRPr lang="en-US" sz="1600" dirty="0"/>
          </a:p>
          <a:p>
            <a:r>
              <a:rPr lang="en-US" sz="2400" dirty="0" smtClean="0"/>
              <a:t>Take care of yourself!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Most of 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Computing is resurfacing our world</a:t>
            </a:r>
          </a:p>
          <a:p>
            <a:pPr lvl="1"/>
            <a:r>
              <a:rPr lang="en-US" sz="2000" dirty="0" smtClean="0"/>
              <a:t>Now almost everyone has access to everything, always</a:t>
            </a:r>
          </a:p>
          <a:p>
            <a:pPr lvl="1"/>
            <a:r>
              <a:rPr lang="en-US" sz="2000" dirty="0" smtClean="0"/>
              <a:t>New technology affects privacy, jobs, safety, beliefs, etc.</a:t>
            </a:r>
          </a:p>
          <a:p>
            <a:pPr lvl="2"/>
            <a:endParaRPr lang="en-US" sz="1800" dirty="0"/>
          </a:p>
          <a:p>
            <a:r>
              <a:rPr lang="en-US" sz="2400" dirty="0" smtClean="0"/>
              <a:t>You now know the most important parts of how it all works!</a:t>
            </a:r>
          </a:p>
          <a:p>
            <a:pPr lvl="1"/>
            <a:r>
              <a:rPr lang="en-US" sz="2000" dirty="0" smtClean="0"/>
              <a:t>Can bring computing to new fields/jobs/areas</a:t>
            </a:r>
          </a:p>
          <a:p>
            <a:pPr lvl="1"/>
            <a:r>
              <a:rPr lang="en-US" sz="2000" dirty="0" smtClean="0"/>
              <a:t>Keep these considerations in mind as you use and/or build things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22</a:t>
            </a:fld>
            <a:endParaRPr lang="en-US"/>
          </a:p>
        </p:txBody>
      </p:sp>
      <p:pic>
        <p:nvPicPr>
          <p:cNvPr id="4" name="Shape 150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3200" y="4114800"/>
            <a:ext cx="3657600" cy="2436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Thanks for a great quarter!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Huge thanks to your awesome TAs!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Thanks to course content creators: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Best of luck in the future!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50341" y="4156967"/>
            <a:ext cx="1170432" cy="1463040"/>
            <a:chOff x="4706378" y="4617720"/>
            <a:chExt cx="1170432" cy="1463040"/>
          </a:xfrm>
        </p:grpSpPr>
        <p:pic>
          <p:nvPicPr>
            <p:cNvPr id="3074" name="Picture 2" descr="https://www.cs.washington.edu/public_files/portraits/snyder_sm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378" y="4617720"/>
              <a:ext cx="1170432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706378" y="5581393"/>
              <a:ext cx="1170432" cy="49244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000" b="1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Larry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000" b="1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Snyder</a:t>
              </a:r>
              <a:endParaRPr lang="en-US" sz="2000" b="1" dirty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77747" y="4122952"/>
            <a:ext cx="1170432" cy="1490131"/>
            <a:chOff x="6999316" y="4156479"/>
            <a:chExt cx="1170432" cy="1490131"/>
          </a:xfrm>
        </p:grpSpPr>
        <p:pic>
          <p:nvPicPr>
            <p:cNvPr id="3076" name="Picture 4" descr="http://pscsta.org/wp-content/uploads/2014/05/member_susan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6" r="11859"/>
            <a:stretch/>
          </p:blipFill>
          <p:spPr bwMode="auto">
            <a:xfrm>
              <a:off x="6999316" y="4156479"/>
              <a:ext cx="1169324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999316" y="5154167"/>
              <a:ext cx="1170432" cy="49244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000" b="1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Susan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</a:pPr>
              <a:r>
                <a:rPr lang="en-US" sz="2000" b="1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Evans</a:t>
              </a:r>
              <a:endParaRPr lang="en-US" sz="2000" b="1" dirty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124319"/>
            <a:ext cx="975360" cy="14630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122952"/>
            <a:ext cx="975360" cy="14630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37760" y="5120640"/>
            <a:ext cx="1097280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2000" b="1" dirty="0" smtClean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</a:p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2000" b="1" dirty="0" smtClean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Garcia</a:t>
            </a:r>
            <a:endParaRPr lang="en-US" sz="2000" b="1" dirty="0">
              <a:ln w="6350">
                <a:solidFill>
                  <a:srgbClr val="4B2A85"/>
                </a:solidFill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66560" y="5120640"/>
            <a:ext cx="1097280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2000" b="1" dirty="0" smtClean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Josh</a:t>
            </a:r>
          </a:p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2000" b="1" dirty="0" smtClean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Hug</a:t>
            </a:r>
            <a:endParaRPr lang="en-US" sz="2000" b="1" dirty="0">
              <a:ln w="6350">
                <a:solidFill>
                  <a:srgbClr val="4B2A85"/>
                </a:solidFill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7200" y="2011680"/>
            <a:ext cx="1280160" cy="1280160"/>
            <a:chOff x="3200400" y="2011680"/>
            <a:chExt cx="1280160" cy="12801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011680"/>
              <a:ext cx="1280160" cy="128016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200400" y="2926080"/>
              <a:ext cx="128016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b="1" spc="50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Ann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94560" y="2011680"/>
            <a:ext cx="1280160" cy="1280160"/>
            <a:chOff x="4389120" y="2011680"/>
            <a:chExt cx="1280160" cy="128016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2011680"/>
              <a:ext cx="1280160" cy="12801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89120" y="2926080"/>
              <a:ext cx="128016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b="1" spc="50" dirty="0" err="1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Eunia</a:t>
              </a:r>
              <a:endParaRPr lang="en-US" sz="2000" b="1" spc="50" dirty="0" smtClean="0">
                <a:ln w="6350">
                  <a:solidFill>
                    <a:srgbClr val="4B2A85"/>
                  </a:solidFill>
                </a:ln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31920" y="2011680"/>
            <a:ext cx="1280160" cy="1280160"/>
            <a:chOff x="5577840" y="2011680"/>
            <a:chExt cx="1280160" cy="128016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840" y="2011680"/>
              <a:ext cx="1280160" cy="12801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5577840" y="2926080"/>
              <a:ext cx="128016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b="1" spc="50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Pei Lee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69280" y="2011680"/>
            <a:ext cx="1280160" cy="1280160"/>
            <a:chOff x="6766560" y="2011680"/>
            <a:chExt cx="1280160" cy="128016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560" y="2011680"/>
              <a:ext cx="1280160" cy="12801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766560" y="2926080"/>
              <a:ext cx="128016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b="1" spc="50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effectLst>
                    <a:glow rad="12700">
                      <a:schemeClr val="bg1"/>
                    </a:glow>
                  </a:effectLst>
                  <a:latin typeface="Calibri" pitchFamily="34" charset="0"/>
                </a:rPr>
                <a:t>Sam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06640" y="2011680"/>
            <a:ext cx="1280160" cy="1280160"/>
            <a:chOff x="7955280" y="2011680"/>
            <a:chExt cx="1280160" cy="128016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5280" y="2011680"/>
              <a:ext cx="1280160" cy="128016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7955280" y="2926080"/>
              <a:ext cx="1280160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b="1" spc="50" dirty="0" smtClean="0">
                  <a:ln w="6350">
                    <a:solidFill>
                      <a:srgbClr val="4B2A85"/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Travis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1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Me Anything (AMA)</a:t>
            </a:r>
            <a:endParaRPr lang="en-US" dirty="0"/>
          </a:p>
        </p:txBody>
      </p:sp>
      <p:pic>
        <p:nvPicPr>
          <p:cNvPr id="160770" name="Picture 2" descr="http://www.va.gov/osdbu/images/faq0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39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 rotWithShape="1">
          <a:blip r:embed="rId2"/>
          <a:srcRect l="9886" r="9659"/>
          <a:stretch/>
        </p:blipFill>
        <p:spPr>
          <a:xfrm>
            <a:off x="0" y="228600"/>
            <a:ext cx="9144000" cy="6629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B2A85"/>
                </a:solidFill>
              </a:rPr>
              <a:t>What We’ve Learned</a:t>
            </a:r>
          </a:p>
          <a:p>
            <a:r>
              <a:rPr lang="en-US" dirty="0" smtClean="0"/>
              <a:t>Lecture 1 Revisited</a:t>
            </a:r>
          </a:p>
          <a:p>
            <a:r>
              <a:rPr lang="en-US" dirty="0" smtClean="0"/>
              <a:t>Your Future Beyond CSE120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3</a:t>
            </a:fld>
            <a:endParaRPr lang="en-US"/>
          </a:p>
        </p:txBody>
      </p:sp>
      <p:pic>
        <p:nvPicPr>
          <p:cNvPr id="4" name="Shape 105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1066800" y="3012440"/>
            <a:ext cx="2964922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Shape 10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56" y="3012440"/>
            <a:ext cx="3334564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66800" y="5938520"/>
            <a:ext cx="296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DragoArt.com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8557" y="5933640"/>
            <a:ext cx="3334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Project Gutenberg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problem solving</a:t>
            </a:r>
          </a:p>
          <a:p>
            <a:pPr lvl="1"/>
            <a:r>
              <a:rPr lang="en-US" dirty="0" smtClean="0"/>
              <a:t>How to attack your problem in a way that a computer can help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Most important idea:  abstraction!</a:t>
            </a:r>
          </a:p>
          <a:p>
            <a:pPr lvl="1"/>
            <a:r>
              <a:rPr lang="en-US" dirty="0" smtClean="0"/>
              <a:t>Detail removal and generalization help us decompose complex problems</a:t>
            </a:r>
          </a:p>
          <a:p>
            <a:pPr lvl="1"/>
            <a:r>
              <a:rPr lang="en-US" dirty="0" smtClean="0"/>
              <a:t>Use bits to represent </a:t>
            </a:r>
            <a:r>
              <a:rPr lang="en-US" i="1" dirty="0" smtClean="0"/>
              <a:t>everything</a:t>
            </a:r>
            <a:r>
              <a:rPr lang="en-US" dirty="0" smtClean="0"/>
              <a:t> (</a:t>
            </a:r>
            <a:r>
              <a:rPr lang="en-US" i="1" dirty="0" smtClean="0"/>
              <a:t>i.e.</a:t>
            </a:r>
            <a:r>
              <a:rPr lang="en-US" dirty="0" smtClean="0"/>
              <a:t> digitization)</a:t>
            </a:r>
          </a:p>
          <a:p>
            <a:pPr lvl="1"/>
            <a:r>
              <a:rPr lang="en-US" dirty="0" smtClean="0"/>
              <a:t>Reuse and combine building blocks (algorithms) in ways that hopefully scale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Sequencing</a:t>
            </a:r>
          </a:p>
          <a:p>
            <a:pPr lvl="1"/>
            <a:r>
              <a:rPr lang="en-US" sz="2000" dirty="0" smtClean="0"/>
              <a:t>The application/execution of each step of an algorithm in the order given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b="1" dirty="0" smtClean="0"/>
          </a:p>
          <a:p>
            <a:r>
              <a:rPr lang="en-US" sz="2400" b="1" dirty="0" smtClean="0"/>
              <a:t>Iteration</a:t>
            </a:r>
          </a:p>
          <a:p>
            <a:pPr lvl="1"/>
            <a:r>
              <a:rPr lang="en-US" sz="2000" dirty="0" smtClean="0"/>
              <a:t>Repeat part of algorithm a specified number of times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F964E-4FA5-41D3-B29D-50E632F9EB33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sz="2400" b="1" dirty="0"/>
              <a:t>Selection</a:t>
            </a:r>
          </a:p>
          <a:p>
            <a:pPr lvl="1"/>
            <a:r>
              <a:rPr lang="en-US" sz="2000" dirty="0"/>
              <a:t>Use of conditional to select which instruction to execute </a:t>
            </a:r>
            <a:r>
              <a:rPr lang="en-US" sz="2000" dirty="0" smtClean="0"/>
              <a:t>next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/>
              <a:t>Functional Abstraction</a:t>
            </a:r>
            <a:endParaRPr lang="en-US" sz="2400" b="1" dirty="0"/>
          </a:p>
          <a:p>
            <a:pPr lvl="1"/>
            <a:r>
              <a:rPr lang="en-US" sz="2000" dirty="0" smtClean="0"/>
              <a:t>Break larger problem into smaller, reusable parts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2743200"/>
            <a:ext cx="338328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B2A8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(255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rectMode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18A6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CORNERS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 smtClean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(-r, -r, 0, 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ellipse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-r/2, r, 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0299" y="2872226"/>
            <a:ext cx="333223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B2A8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D94B7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(0,0,255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86400"/>
            <a:ext cx="429768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B2A8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=20;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&lt;400;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=i+60) {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(i,40,i+60,80);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our first programming language</a:t>
            </a:r>
          </a:p>
          <a:p>
            <a:pPr lvl="1"/>
            <a:r>
              <a:rPr lang="en-US" dirty="0" smtClean="0"/>
              <a:t>Processing (Java syntax)</a:t>
            </a:r>
          </a:p>
          <a:p>
            <a:pPr lvl="2"/>
            <a:endParaRPr lang="en-US" dirty="0"/>
          </a:p>
          <a:p>
            <a:r>
              <a:rPr lang="en-US" dirty="0" smtClean="0"/>
              <a:t>Iterative design cycle:</a:t>
            </a:r>
          </a:p>
          <a:p>
            <a:pPr lvl="1"/>
            <a:r>
              <a:rPr lang="en-US" dirty="0" smtClean="0"/>
              <a:t>The value of a precise specification</a:t>
            </a:r>
          </a:p>
          <a:p>
            <a:pPr lvl="1"/>
            <a:r>
              <a:rPr lang="en-US" dirty="0" smtClean="0"/>
              <a:t>Design, prototype, implement, and evaluate</a:t>
            </a:r>
          </a:p>
          <a:p>
            <a:pPr lvl="1"/>
            <a:r>
              <a:rPr lang="en-US" dirty="0" smtClean="0"/>
              <a:t>Testing and debugging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Coding style and documentation</a:t>
            </a:r>
          </a:p>
          <a:p>
            <a:pPr lvl="1"/>
            <a:r>
              <a:rPr lang="en-US" dirty="0" smtClean="0"/>
              <a:t>Proper commenting and formatting are essential for maintenance and collaboration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Big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can only do a small number of things</a:t>
            </a:r>
          </a:p>
          <a:p>
            <a:pPr lvl="1"/>
            <a:r>
              <a:rPr lang="en-US" dirty="0" smtClean="0"/>
              <a:t>Execute </a:t>
            </a:r>
            <a:r>
              <a:rPr lang="en-US" i="1" dirty="0" smtClean="0"/>
              <a:t>exactly</a:t>
            </a:r>
            <a:r>
              <a:rPr lang="en-US" dirty="0" smtClean="0"/>
              <a:t> what you tell it to</a:t>
            </a:r>
          </a:p>
          <a:p>
            <a:pPr lvl="2"/>
            <a:endParaRPr lang="en-US" dirty="0" smtClean="0"/>
          </a:p>
          <a:p>
            <a:r>
              <a:rPr lang="en-US" dirty="0"/>
              <a:t>Computing has physical and theoretical limits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The Internet is a physical realm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Data is constantly generated, stored, and analyzed</a:t>
            </a:r>
          </a:p>
          <a:p>
            <a:pPr lvl="1"/>
            <a:r>
              <a:rPr lang="en-US" dirty="0" smtClean="0"/>
              <a:t>And can be copied and distributed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Machines can “think” and “learn”?</a:t>
            </a:r>
          </a:p>
          <a:p>
            <a:pPr lvl="1"/>
            <a:r>
              <a:rPr lang="en-US" dirty="0" smtClean="0"/>
              <a:t>AI &amp; the importance of probability and training 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Context and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Impacts </a:t>
            </a:r>
            <a:r>
              <a:rPr lang="en-US" dirty="0" smtClean="0"/>
              <a:t>of computing:</a:t>
            </a:r>
          </a:p>
          <a:p>
            <a:pPr lvl="1"/>
            <a:r>
              <a:rPr lang="en-US" dirty="0" smtClean="0"/>
              <a:t>Algorithms can have unintended consequences</a:t>
            </a:r>
          </a:p>
          <a:p>
            <a:pPr lvl="1"/>
            <a:r>
              <a:rPr lang="en-US" dirty="0" smtClean="0"/>
              <a:t>Privacy and security (or lack thereof)</a:t>
            </a:r>
          </a:p>
          <a:p>
            <a:pPr lvl="1"/>
            <a:r>
              <a:rPr lang="en-US" dirty="0" smtClean="0"/>
              <a:t>Social media influences the way we </a:t>
            </a:r>
            <a:r>
              <a:rPr lang="en-US" dirty="0" smtClean="0"/>
              <a:t>access and share information</a:t>
            </a:r>
          </a:p>
          <a:p>
            <a:pPr lvl="1"/>
            <a:r>
              <a:rPr lang="en-US" dirty="0" smtClean="0"/>
              <a:t>Can improve the lives of those with disabilities (and everyone else) as well as those in developing countries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Design matters!</a:t>
            </a:r>
          </a:p>
          <a:p>
            <a:pPr lvl="1"/>
            <a:r>
              <a:rPr lang="en-US" dirty="0" smtClean="0"/>
              <a:t>Must keep in mind users and user </a:t>
            </a:r>
            <a:r>
              <a:rPr lang="en-US" dirty="0" smtClean="0"/>
              <a:t>interface</a:t>
            </a:r>
          </a:p>
          <a:p>
            <a:pPr lvl="1"/>
            <a:r>
              <a:rPr lang="en-US" dirty="0" smtClean="0"/>
              <a:t>What are the ethical implications and whose values are we promoting?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We’ve Learned</a:t>
            </a:r>
          </a:p>
          <a:p>
            <a:r>
              <a:rPr lang="en-US" b="1" dirty="0" smtClean="0">
                <a:solidFill>
                  <a:srgbClr val="4B2A85"/>
                </a:solidFill>
              </a:rPr>
              <a:t>Lecture 1 Revisited</a:t>
            </a:r>
          </a:p>
          <a:p>
            <a:r>
              <a:rPr lang="en-US" dirty="0" smtClean="0"/>
              <a:t>Your Future Beyond CSE120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4B55D-529E-4439-91AC-D37794C0D9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Theme-120-Wi19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120-Wi19" id="{C50F3396-D7F3-4338-9BB4-75A820C6FB58}" vid="{2CA01196-D5BA-4104-9C63-25FAC9B753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UWTheme-120-Wi19</Template>
  <TotalTime>6758</TotalTime>
  <Words>1372</Words>
  <Application>Microsoft Office PowerPoint</Application>
  <PresentationFormat>On-screen Show (4:3)</PresentationFormat>
  <Paragraphs>274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Narrow</vt:lpstr>
      <vt:lpstr>Calibri</vt:lpstr>
      <vt:lpstr>Cambria Math</vt:lpstr>
      <vt:lpstr>Courier New</vt:lpstr>
      <vt:lpstr>Roboto Regular</vt:lpstr>
      <vt:lpstr>Times New Roman</vt:lpstr>
      <vt:lpstr>Wingdings</vt:lpstr>
      <vt:lpstr>UWTheme-120-Wi19</vt:lpstr>
      <vt:lpstr>Course Wrap-Up CSE 120 Winter 2019</vt:lpstr>
      <vt:lpstr>Administrivia</vt:lpstr>
      <vt:lpstr>Outline</vt:lpstr>
      <vt:lpstr>Computational Thinking</vt:lpstr>
      <vt:lpstr>Building Blocks of Algorithms</vt:lpstr>
      <vt:lpstr>Programming</vt:lpstr>
      <vt:lpstr>Some Big Ideas</vt:lpstr>
      <vt:lpstr>Social Context and Impact</vt:lpstr>
      <vt:lpstr>Outline</vt:lpstr>
      <vt:lpstr>Why Study Computer Science?</vt:lpstr>
      <vt:lpstr>Computing in Your Future</vt:lpstr>
      <vt:lpstr>About Programming</vt:lpstr>
      <vt:lpstr>Big Ideas of Computing</vt:lpstr>
      <vt:lpstr>Outline</vt:lpstr>
      <vt:lpstr>Keep What You’ve Made!</vt:lpstr>
      <vt:lpstr>Giving Back to CSE120</vt:lpstr>
      <vt:lpstr>Future Courses</vt:lpstr>
      <vt:lpstr>More CS at UW</vt:lpstr>
      <vt:lpstr>Social Implications Courses</vt:lpstr>
      <vt:lpstr>No More CS at UW or Break</vt:lpstr>
      <vt:lpstr>Making the Most of College</vt:lpstr>
      <vt:lpstr>Making the Most of Our Future</vt:lpstr>
      <vt:lpstr>Thanks for a great quarter!</vt:lpstr>
      <vt:lpstr>Ask Me Anything (AMA)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Wrap-Up CSE 120 Spring 2017</dc:title>
  <dc:creator>Justin Hsia</dc:creator>
  <cp:lastModifiedBy>Justin Hsia</cp:lastModifiedBy>
  <cp:revision>67</cp:revision>
  <cp:lastPrinted>2017-06-02T05:54:36Z</cp:lastPrinted>
  <dcterms:created xsi:type="dcterms:W3CDTF">2017-05-31T17:35:55Z</dcterms:created>
  <dcterms:modified xsi:type="dcterms:W3CDTF">2019-03-15T22:40:03Z</dcterms:modified>
</cp:coreProperties>
</file>